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3" r:id="rId4"/>
    <p:sldId id="268" r:id="rId6"/>
    <p:sldId id="266" r:id="rId7"/>
    <p:sldId id="271" r:id="rId8"/>
    <p:sldId id="274" r:id="rId9"/>
    <p:sldId id="270" r:id="rId10"/>
    <p:sldId id="273" r:id="rId11"/>
    <p:sldId id="282" r:id="rId12"/>
    <p:sldId id="272" r:id="rId13"/>
    <p:sldId id="275" r:id="rId14"/>
    <p:sldId id="284" r:id="rId15"/>
    <p:sldId id="285" r:id="rId16"/>
    <p:sldId id="269" r:id="rId17"/>
    <p:sldId id="267" r:id="rId18"/>
    <p:sldId id="286" r:id="rId19"/>
    <p:sldId id="287" r:id="rId20"/>
    <p:sldId id="280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283731"/>
            <a:ext cx="9144000" cy="1809296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93027"/>
            <a:ext cx="9144000" cy="50800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8F8F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aseline="0">
                <a:solidFill>
                  <a:srgbClr val="F8F8F8"/>
                </a:solidFill>
                <a:latin typeface="+mn-lt"/>
                <a:ea typeface="+mn-ea"/>
              </a:defRPr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fld id="{3C3517EC-3DF1-4004-AC82-74E3B86EFB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aseline="0">
                <a:solidFill>
                  <a:srgbClr val="F8F8F8"/>
                </a:solidFill>
                <a:latin typeface="+mn-lt"/>
                <a:ea typeface="+mn-ea"/>
              </a:defRPr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aseline="0">
                <a:solidFill>
                  <a:srgbClr val="F8F8F8"/>
                </a:solidFill>
                <a:latin typeface="+mn-lt"/>
                <a:ea typeface="+mn-ea"/>
              </a:defRPr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fld id="{1A86A02D-F6C1-4A61-8700-11D099FB26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fld id="{3C3517EC-3DF1-4004-AC82-74E3B86EFB8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fld id="{1A86A02D-F6C1-4A61-8700-11D099FB26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C069-57EA-45F5-A67E-0F422DF8D2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C60C5-E69B-4442-B627-0D6179251D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7200" y="2326822"/>
            <a:ext cx="11734800" cy="2146300"/>
            <a:chOff x="457200" y="2326822"/>
            <a:chExt cx="11734800" cy="2146300"/>
          </a:xfrm>
        </p:grpSpPr>
        <p:sp>
          <p:nvSpPr>
            <p:cNvPr id="7" name="圆角矩形 6"/>
            <p:cNvSpPr/>
            <p:nvPr userDrawn="1"/>
          </p:nvSpPr>
          <p:spPr>
            <a:xfrm>
              <a:off x="1117600" y="2326822"/>
              <a:ext cx="11074400" cy="2146300"/>
            </a:xfrm>
            <a:prstGeom prst="roundRect">
              <a:avLst>
                <a:gd name="adj" fmla="val 2453"/>
              </a:avLst>
            </a:prstGeom>
            <a:solidFill>
              <a:srgbClr val="333333">
                <a:alpha val="51000"/>
              </a:srgbClr>
            </a:solidFill>
            <a:ln>
              <a:solidFill>
                <a:srgbClr val="F8F8F8">
                  <a:alpha val="6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5400" dirty="0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 userDrawn="1"/>
          </p:nvSpPr>
          <p:spPr>
            <a:xfrm>
              <a:off x="457200" y="2663372"/>
              <a:ext cx="1473200" cy="1473200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zh-CN" altLang="en-US" sz="88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3517EC-3DF1-4004-AC82-74E3B86EFB8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86A02D-F6C1-4A61-8700-11D099FB26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6000" y="2325600"/>
            <a:ext cx="11073600" cy="214560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502067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502067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3517EC-3DF1-4004-AC82-74E3B86EFB8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86A02D-F6C1-4A61-8700-11D099FB26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800" y="14400"/>
            <a:ext cx="11077200" cy="6984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99804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223716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9980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223716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3517EC-3DF1-4004-AC82-74E3B86EFB8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86A02D-F6C1-4A61-8700-11D099FB26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2282400"/>
            <a:ext cx="9144000" cy="1810800"/>
          </a:xfrm>
        </p:spPr>
        <p:txBody>
          <a:bodyPr anchor="b" anchorCtr="0">
            <a:normAutofit/>
          </a:bodyPr>
          <a:lstStyle>
            <a:lvl1pPr algn="ctr">
              <a:defRPr sz="80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3517EC-3DF1-4004-AC82-74E3B86EFB8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86A02D-F6C1-4A61-8700-11D099FB26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3517EC-3DF1-4004-AC82-74E3B86EFB8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86A02D-F6C1-4A61-8700-11D099FB26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400"/>
            <a:ext cx="10515600" cy="6984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208100"/>
            <a:ext cx="6172200" cy="46529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208100"/>
            <a:ext cx="3932237" cy="46608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3517EC-3DF1-4004-AC82-74E3B86EFB8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86A02D-F6C1-4A61-8700-11D099FB26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7556" y="703385"/>
            <a:ext cx="1886243" cy="5473578"/>
          </a:xfrm>
        </p:spPr>
        <p:txBody>
          <a:bodyPr vert="eaVert">
            <a:normAutofit/>
          </a:bodyPr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199" y="703385"/>
            <a:ext cx="8460545" cy="547357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3517EC-3DF1-4004-AC82-74E3B86EFB8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86A02D-F6C1-4A61-8700-11D099FB26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4173" y="14515"/>
            <a:ext cx="1107802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986971"/>
            <a:ext cx="10515600" cy="5189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fld id="{3C3517EC-3DF1-4004-AC82-74E3B86EFB8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fld id="{1A86A02D-F6C1-4A61-8700-11D099FB261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F8F8F8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.xml"/><Relationship Id="rId6" Type="http://schemas.openxmlformats.org/officeDocument/2006/relationships/image" Target="../media/image6.png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07745" y="2283460"/>
            <a:ext cx="10784205" cy="1809115"/>
          </a:xfrm>
        </p:spPr>
        <p:txBody>
          <a:bodyPr/>
          <a:p>
            <a:r>
              <a:rPr lang="zh-CN" altLang="en-US" dirty="0"/>
              <a:t>第二讲  符号化、计算化与自动化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 dirty="0"/>
              <a:t>								made by HL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95" y="2966720"/>
            <a:ext cx="11073765" cy="15043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计算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0/1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化示例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非数值性信息</a:t>
            </a:r>
            <a:br>
              <a:rPr lang="zh-CN" altLang="en-US">
                <a:solidFill>
                  <a:schemeClr val="bg1"/>
                </a:solidFill>
              </a:rPr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0750" y="3040380"/>
            <a:ext cx="62992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1"/>
                </a:solidFill>
              </a:rPr>
              <a:t>4</a:t>
            </a:r>
            <a:endParaRPr lang="en-US" altLang="zh-CN"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478" y="290105"/>
            <a:ext cx="11078029" cy="696686"/>
          </a:xfrm>
        </p:spPr>
        <p:txBody>
          <a:bodyPr>
            <a:normAutofit fontScale="90000"/>
          </a:bodyPr>
          <a:p>
            <a:r>
              <a:rPr lang="en-US" altLang="zh-CN"/>
              <a:t>2.4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计算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0/1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化示例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非数值性信息</a:t>
            </a:r>
            <a:br>
              <a:rPr lang="zh-CN" altLang="en-US">
                <a:solidFill>
                  <a:schemeClr val="bg1"/>
                </a:solidFill>
                <a:sym typeface="+mn-ea"/>
              </a:rPr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 eaLnBrk="1" hangingPunct="1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非数值性信息可以用编码表示</a:t>
            </a:r>
            <a:endParaRPr lang="en-US" altLang="zh-CN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编码：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编码是以若干位数码或符号的不同组合来表示非数值性信息的方法，它是人为地将若干位数码或符号的每一种组合指定一种唯一的含义。</a:t>
            </a:r>
            <a:endParaRPr lang="en-US" altLang="zh-CN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编码的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三个主要特征</a:t>
            </a:r>
            <a:endParaRPr lang="zh-CN" altLang="en-US" i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唯一性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：每一种组合都有确定的唯一性的含义</a:t>
            </a:r>
            <a:endParaRPr lang="en-US" altLang="zh-CN" b="0" i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公共性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：所有相关者都认同、遵守、使用这种编码</a:t>
            </a:r>
            <a:endParaRPr lang="en-US" altLang="zh-CN" b="0" i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易于记忆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便于识认性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：有一定规律</a:t>
            </a:r>
            <a:endParaRPr lang="zh-CN" altLang="en-US" b="0" i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2.4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计算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0/1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化示例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非数值性信息</a:t>
            </a:r>
            <a:endParaRPr lang="zh-CN" altLang="en-US"/>
          </a:p>
        </p:txBody>
      </p:sp>
      <p:pic>
        <p:nvPicPr>
          <p:cNvPr id="32772" name="Picture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1475" y="1894840"/>
            <a:ext cx="8143875" cy="421005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文本框 3"/>
          <p:cNvSpPr txBox="1"/>
          <p:nvPr/>
        </p:nvSpPr>
        <p:spPr>
          <a:xfrm>
            <a:off x="1743075" y="1092200"/>
            <a:ext cx="826389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ASCII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码表（规律：每八位一个字符，最高位是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0.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）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093" y="144690"/>
            <a:ext cx="11078029" cy="696686"/>
          </a:xfrm>
        </p:spPr>
        <p:txBody>
          <a:bodyPr/>
          <a:p>
            <a:r>
              <a:rPr lang="en-US" altLang="zh-CN">
                <a:sym typeface="+mn-ea"/>
              </a:rPr>
              <a:t>2.4 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计算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0/1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化示例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——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非数值性信息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</a:rPr>
              <a:t>汉字输入码</a:t>
            </a:r>
            <a:r>
              <a:rPr lang="zh-CN" altLang="en-US"/>
              <a:t>是</a:t>
            </a:r>
            <a:r>
              <a:rPr lang="zh-CN" altLang="zh-CN"/>
              <a:t>用键盘上的字母符号编码每一汉字的编码,它使人们通过键入字母符号代替键入汉字。</a:t>
            </a:r>
            <a:endParaRPr lang="zh-CN" altLang="zh-CN"/>
          </a:p>
          <a:p>
            <a:r>
              <a:rPr lang="zh-CN" altLang="en-US"/>
              <a:t>输入码有若干：拼音码、字型码、区位码</a:t>
            </a:r>
            <a:r>
              <a:rPr lang="en-US" altLang="zh-CN"/>
              <a:t>… …</a:t>
            </a:r>
            <a:endParaRPr lang="en-US" altLang="zh-CN"/>
          </a:p>
          <a:p>
            <a:r>
              <a:rPr lang="en-US" altLang="zh-CN">
                <a:solidFill>
                  <a:schemeClr val="accent1"/>
                </a:solidFill>
              </a:rPr>
              <a:t> </a:t>
            </a:r>
            <a:r>
              <a:rPr lang="zh-CN" altLang="en-US">
                <a:solidFill>
                  <a:schemeClr val="accent1"/>
                </a:solidFill>
              </a:rPr>
              <a:t>汉字字形码</a:t>
            </a:r>
            <a:r>
              <a:rPr lang="zh-CN" altLang="en-US"/>
              <a:t>是</a:t>
            </a:r>
            <a:r>
              <a:rPr lang="zh-CN" altLang="zh-CN"/>
              <a:t>用0和1编码无亮点和有亮点像素,形成汉字字形的一种编码。</a:t>
            </a:r>
            <a:r>
              <a:rPr lang="zh-CN" altLang="en-US"/>
              <a:t>依据字形码通过显示器或打印机输出汉字。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汉字处理过程</a:t>
            </a:r>
            <a:r>
              <a:rPr lang="en-US" altLang="zh-CN"/>
              <a:t>: </a:t>
            </a:r>
            <a:r>
              <a:rPr lang="zh-CN" altLang="en-US"/>
              <a:t>通过汉字外码输入</a:t>
            </a:r>
            <a:r>
              <a:rPr lang="en-US" altLang="zh-CN"/>
              <a:t>,</a:t>
            </a:r>
            <a:r>
              <a:rPr lang="zh-CN" altLang="en-US"/>
              <a:t>以汉字内码存储</a:t>
            </a:r>
            <a:r>
              <a:rPr lang="en-US" altLang="zh-CN"/>
              <a:t>,</a:t>
            </a:r>
            <a:r>
              <a:rPr lang="zh-CN" altLang="en-US"/>
              <a:t>以汉字字形码输出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0945" y="2770735"/>
            <a:ext cx="11073600" cy="2145600"/>
          </a:xfrm>
        </p:spPr>
        <p:txBody>
          <a:bodyPr/>
          <a:p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自动化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0/1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示例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电子技术实现</a:t>
            </a:r>
            <a:br>
              <a:rPr lang="zh-CN" altLang="en-US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5040" y="3078480"/>
            <a:ext cx="100965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1"/>
                </a:solidFill>
              </a:rPr>
              <a:t>5</a:t>
            </a:r>
            <a:endParaRPr lang="en-US" altLang="zh-CN"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868" y="290105"/>
            <a:ext cx="11078029" cy="696686"/>
          </a:xfrm>
        </p:spPr>
        <p:txBody>
          <a:bodyPr>
            <a:normAutofit fontScale="90000"/>
          </a:bodyPr>
          <a:p>
            <a:r>
              <a:rPr lang="en-US" altLang="zh-CN"/>
              <a:t>2.5  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自动化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0/1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示例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电子技术实现</a:t>
            </a:r>
            <a:b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如何用电信号和电子元件表达</a:t>
            </a:r>
            <a:r>
              <a:rPr lang="en-US" altLang="zh-CN"/>
              <a:t>0</a:t>
            </a:r>
            <a:r>
              <a:rPr lang="zh-CN" altLang="en-US"/>
              <a:t>和</a:t>
            </a:r>
            <a:r>
              <a:rPr lang="en-US" altLang="zh-CN"/>
              <a:t>1</a:t>
            </a:r>
            <a:r>
              <a:rPr lang="zh-CN" altLang="en-US"/>
              <a:t>：电信号和继电器开关</a:t>
            </a:r>
            <a:endParaRPr lang="zh-CN" altLang="en-US"/>
          </a:p>
          <a:p>
            <a:r>
              <a:rPr lang="zh-CN" altLang="en-US"/>
              <a:t>数字信号：高电平为</a:t>
            </a:r>
            <a:r>
              <a:rPr lang="en-US" altLang="zh-CN"/>
              <a:t>1</a:t>
            </a:r>
            <a:r>
              <a:rPr lang="zh-CN" altLang="en-US"/>
              <a:t>，低电平为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用继电器实现基本逻辑运算</a:t>
            </a:r>
            <a:endParaRPr lang="zh-CN" altLang="en-US"/>
          </a:p>
          <a:p>
            <a:r>
              <a:rPr lang="zh-CN" altLang="en-US"/>
              <a:t>实现</a:t>
            </a:r>
            <a:r>
              <a:rPr lang="en-US" altLang="zh-CN"/>
              <a:t>0</a:t>
            </a:r>
            <a:r>
              <a:rPr lang="zh-CN" altLang="en-US"/>
              <a:t>和</a:t>
            </a:r>
            <a:r>
              <a:rPr lang="en-US" altLang="zh-CN"/>
              <a:t>1</a:t>
            </a:r>
            <a:r>
              <a:rPr lang="zh-CN" altLang="en-US"/>
              <a:t>的基本元器件：二极管，三极管</a:t>
            </a:r>
            <a:endParaRPr lang="zh-CN" altLang="en-US"/>
          </a:p>
          <a:p>
            <a:r>
              <a:rPr lang="zh-CN" altLang="en-US"/>
              <a:t>三极管特征：开关和放大（以较小电流控制较大电流）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                      </a:t>
            </a:r>
            <a:endParaRPr lang="zh-CN" altLang="en-US"/>
          </a:p>
        </p:txBody>
      </p:sp>
      <p:pic>
        <p:nvPicPr>
          <p:cNvPr id="47107" name="Picture 3" descr="第一只晶体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4245610"/>
            <a:ext cx="2074545" cy="2271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806190" y="4897120"/>
            <a:ext cx="169989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第一个三极管实验装置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680" y="400050"/>
            <a:ext cx="11061700" cy="69659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2.5  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自动化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0/1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示例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电子技术实现</a:t>
            </a:r>
            <a:b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</a:b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6790"/>
            <a:ext cx="6411595" cy="5189855"/>
          </a:xfrm>
        </p:spPr>
        <p:txBody>
          <a:bodyPr>
            <a:normAutofit fontScale="25000"/>
          </a:bodyPr>
          <a:p>
            <a:pPr lvl="0" algn="just" eaLnBrk="1" hangingPunct="1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None/>
            </a:pPr>
            <a:r>
              <a:rPr lang="zh-CN" altLang="en-US" sz="8000" dirty="0">
                <a:latin typeface="Arial" panose="020B0604020202020204" pitchFamily="34" charset="0"/>
                <a:ea typeface="华文宋体" panose="02010600040101010101" pitchFamily="2" charset="-122"/>
                <a:sym typeface="+mn-ea"/>
              </a:rPr>
              <a:t>基本门电路的符号表示及其特性</a:t>
            </a:r>
            <a:endParaRPr lang="zh-CN" altLang="en-US" sz="8000" b="0" i="0" dirty="0">
              <a:latin typeface="Arial" panose="020B0604020202020204" pitchFamily="34" charset="0"/>
              <a:ea typeface="华文宋体" panose="02010600040101010101" pitchFamily="2" charset="-122"/>
            </a:endParaRPr>
          </a:p>
          <a:p>
            <a:pPr lvl="0" algn="just" eaLnBrk="1" hangingPunct="1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zh-CN" sz="5400">
                <a:latin typeface="宋体" panose="02010600030101010101" pitchFamily="2" charset="-122"/>
                <a:ea typeface="宋体" panose="02010600030101010101" pitchFamily="2" charset="-122"/>
              </a:rPr>
              <a:t>与门电路：是实现逻辑与运算的集成电路，即：只有当两个输入端为高电平(1)时，则输出端为高电平(1)；否则，输出端为低电平(0)。</a:t>
            </a:r>
            <a:endParaRPr lang="zh-CN" altLang="zh-CN" sz="5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 eaLnBrk="1" hangingPunct="1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zh-CN" altLang="zh-CN" sz="5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 eaLnBrk="1" hangingPunct="1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zh-CN" sz="5400">
                <a:latin typeface="宋体" panose="02010600030101010101" pitchFamily="2" charset="-122"/>
                <a:ea typeface="宋体" panose="02010600030101010101" pitchFamily="2" charset="-122"/>
              </a:rPr>
              <a:t>或门电路：是实现逻辑或运算的集成电路，即：只有当两个输入端为低电平(0)时，则输出端为低电平(0)；否则，输出端为高电平(1)。</a:t>
            </a:r>
            <a:endParaRPr lang="zh-CN" altLang="zh-CN" sz="5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 eaLnBrk="1" hangingPunct="1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zh-CN" altLang="zh-CN" sz="5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 eaLnBrk="1" hangingPunct="1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zh-CN" sz="5400">
                <a:latin typeface="宋体" panose="02010600030101010101" pitchFamily="2" charset="-122"/>
                <a:ea typeface="宋体" panose="02010600030101010101" pitchFamily="2" charset="-122"/>
              </a:rPr>
              <a:t>非门电路：是实现逻辑非运算的集成电路，即：当输入端为高电平(1)时，则输出端为低电平(0)；输入端为低电平(0)时，则输出端为高电平(1)。</a:t>
            </a:r>
            <a:endParaRPr lang="zh-CN" altLang="zh-CN" sz="5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 eaLnBrk="1" hangingPunct="1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endParaRPr lang="zh-CN" altLang="zh-CN" sz="5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just" eaLnBrk="1" hangingPunct="1">
              <a:lnSpc>
                <a:spcPct val="140000"/>
              </a:lnSpc>
              <a:buClr>
                <a:srgbClr val="0066FF"/>
              </a:buClr>
              <a:buFont typeface="Wingdings" panose="05000000000000000000" pitchFamily="2" charset="2"/>
              <a:buChar char="u"/>
            </a:pPr>
            <a:r>
              <a:rPr lang="zh-CN" altLang="zh-CN" sz="5400">
                <a:latin typeface="宋体" panose="02010600030101010101" pitchFamily="2" charset="-122"/>
                <a:ea typeface="宋体" panose="02010600030101010101" pitchFamily="2" charset="-122"/>
              </a:rPr>
              <a:t>异或门电路：是实现逻辑异或运算的集成电路，即：当两个输入端同为高电平(1)或同为低电平(0)时，则输出端为低电平(0)；否则，输出端为高电平(1)。</a:t>
            </a:r>
            <a:endParaRPr lang="zh-CN" altLang="zh-CN" sz="5400" b="0" i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5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9156" name="Group 9"/>
          <p:cNvGrpSpPr/>
          <p:nvPr/>
        </p:nvGrpSpPr>
        <p:grpSpPr>
          <a:xfrm>
            <a:off x="8212773" y="1450023"/>
            <a:ext cx="1731962" cy="493712"/>
            <a:chOff x="4362" y="3503"/>
            <a:chExt cx="1091" cy="311"/>
          </a:xfrm>
        </p:grpSpPr>
        <p:sp>
          <p:nvSpPr>
            <p:cNvPr id="49174" name="Rectangle 10"/>
            <p:cNvSpPr/>
            <p:nvPr/>
          </p:nvSpPr>
          <p:spPr>
            <a:xfrm>
              <a:off x="4665" y="3503"/>
              <a:ext cx="481" cy="311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75" name="Line 11"/>
            <p:cNvSpPr/>
            <p:nvPr/>
          </p:nvSpPr>
          <p:spPr>
            <a:xfrm>
              <a:off x="4362" y="3598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6" name="Line 12"/>
            <p:cNvSpPr/>
            <p:nvPr/>
          </p:nvSpPr>
          <p:spPr>
            <a:xfrm>
              <a:off x="4363" y="3734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7" name="Line 13"/>
            <p:cNvSpPr/>
            <p:nvPr/>
          </p:nvSpPr>
          <p:spPr>
            <a:xfrm>
              <a:off x="5150" y="3654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8" name="Text Box 14"/>
            <p:cNvSpPr txBox="1"/>
            <p:nvPr/>
          </p:nvSpPr>
          <p:spPr>
            <a:xfrm>
              <a:off x="4711" y="3505"/>
              <a:ext cx="25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lvl="0" eaLnBrk="1" hangingPunct="1"/>
              <a:r>
                <a:rPr lang="en-US" altLang="zh-CN" sz="2400" i="0" dirty="0">
                  <a:solidFill>
                    <a:srgbClr val="FF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&amp;</a:t>
              </a:r>
              <a:endParaRPr lang="en-US" altLang="zh-CN" sz="2400" i="0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</p:grpSp>
      <p:grpSp>
        <p:nvGrpSpPr>
          <p:cNvPr id="49157" name="Group 15"/>
          <p:cNvGrpSpPr/>
          <p:nvPr/>
        </p:nvGrpSpPr>
        <p:grpSpPr>
          <a:xfrm>
            <a:off x="8260398" y="2782888"/>
            <a:ext cx="1731962" cy="493712"/>
            <a:chOff x="4362" y="3503"/>
            <a:chExt cx="1091" cy="311"/>
          </a:xfrm>
        </p:grpSpPr>
        <p:sp>
          <p:nvSpPr>
            <p:cNvPr id="49169" name="Rectangle 16"/>
            <p:cNvSpPr/>
            <p:nvPr/>
          </p:nvSpPr>
          <p:spPr>
            <a:xfrm>
              <a:off x="4665" y="3503"/>
              <a:ext cx="481" cy="311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70" name="Line 17"/>
            <p:cNvSpPr/>
            <p:nvPr/>
          </p:nvSpPr>
          <p:spPr>
            <a:xfrm>
              <a:off x="4362" y="3598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1" name="Line 18"/>
            <p:cNvSpPr/>
            <p:nvPr/>
          </p:nvSpPr>
          <p:spPr>
            <a:xfrm>
              <a:off x="4363" y="3734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2" name="Line 19"/>
            <p:cNvSpPr/>
            <p:nvPr/>
          </p:nvSpPr>
          <p:spPr>
            <a:xfrm>
              <a:off x="5150" y="3654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73" name="Text Box 20"/>
            <p:cNvSpPr txBox="1"/>
            <p:nvPr/>
          </p:nvSpPr>
          <p:spPr>
            <a:xfrm>
              <a:off x="4711" y="3505"/>
              <a:ext cx="41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lvl="0" eaLnBrk="1" hangingPunct="1"/>
              <a:r>
                <a:rPr lang="en-US" altLang="zh-CN" sz="2400" i="0" dirty="0">
                  <a:solidFill>
                    <a:srgbClr val="FF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≥1</a:t>
              </a:r>
              <a:endParaRPr lang="en-US" altLang="zh-CN" sz="2400" i="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49158" name="Group 21"/>
          <p:cNvGrpSpPr/>
          <p:nvPr/>
        </p:nvGrpSpPr>
        <p:grpSpPr>
          <a:xfrm>
            <a:off x="8212455" y="3976688"/>
            <a:ext cx="1817688" cy="493712"/>
            <a:chOff x="4378" y="2797"/>
            <a:chExt cx="1145" cy="311"/>
          </a:xfrm>
        </p:grpSpPr>
        <p:sp>
          <p:nvSpPr>
            <p:cNvPr id="49164" name="Rectangle 22"/>
            <p:cNvSpPr/>
            <p:nvPr/>
          </p:nvSpPr>
          <p:spPr>
            <a:xfrm>
              <a:off x="4681" y="2797"/>
              <a:ext cx="481" cy="311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65" name="Line 23"/>
            <p:cNvSpPr/>
            <p:nvPr/>
          </p:nvSpPr>
          <p:spPr>
            <a:xfrm>
              <a:off x="4378" y="2953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6" name="Line 24"/>
            <p:cNvSpPr/>
            <p:nvPr/>
          </p:nvSpPr>
          <p:spPr>
            <a:xfrm>
              <a:off x="5220" y="2952"/>
              <a:ext cx="30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67" name="Text Box 25"/>
            <p:cNvSpPr txBox="1"/>
            <p:nvPr/>
          </p:nvSpPr>
          <p:spPr>
            <a:xfrm>
              <a:off x="4727" y="2808"/>
              <a:ext cx="27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lvl="0" eaLnBrk="1" hangingPunct="1"/>
              <a:r>
                <a:rPr lang="en-US" altLang="zh-CN" sz="2400" i="0" dirty="0">
                  <a:solidFill>
                    <a:srgbClr val="FF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1 </a:t>
              </a:r>
              <a:endParaRPr lang="en-US" altLang="zh-CN" sz="2400" i="0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49168" name="Oval 26"/>
            <p:cNvSpPr/>
            <p:nvPr/>
          </p:nvSpPr>
          <p:spPr>
            <a:xfrm>
              <a:off x="5167" y="2910"/>
              <a:ext cx="47" cy="85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155" name="Group 3"/>
          <p:cNvGrpSpPr/>
          <p:nvPr/>
        </p:nvGrpSpPr>
        <p:grpSpPr>
          <a:xfrm>
            <a:off x="8255318" y="5207000"/>
            <a:ext cx="1731962" cy="493713"/>
            <a:chOff x="4362" y="3503"/>
            <a:chExt cx="1091" cy="311"/>
          </a:xfrm>
        </p:grpSpPr>
        <p:sp>
          <p:nvSpPr>
            <p:cNvPr id="49179" name="Rectangle 4"/>
            <p:cNvSpPr/>
            <p:nvPr/>
          </p:nvSpPr>
          <p:spPr>
            <a:xfrm>
              <a:off x="4665" y="3503"/>
              <a:ext cx="481" cy="311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180" name="Line 5"/>
            <p:cNvSpPr/>
            <p:nvPr/>
          </p:nvSpPr>
          <p:spPr>
            <a:xfrm>
              <a:off x="4362" y="3598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81" name="Line 6"/>
            <p:cNvSpPr/>
            <p:nvPr/>
          </p:nvSpPr>
          <p:spPr>
            <a:xfrm>
              <a:off x="4363" y="3734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82" name="Line 7"/>
            <p:cNvSpPr/>
            <p:nvPr/>
          </p:nvSpPr>
          <p:spPr>
            <a:xfrm>
              <a:off x="5150" y="3654"/>
              <a:ext cx="303" cy="0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83" name="Text Box 8"/>
            <p:cNvSpPr txBox="1"/>
            <p:nvPr/>
          </p:nvSpPr>
          <p:spPr>
            <a:xfrm>
              <a:off x="4711" y="3505"/>
              <a:ext cx="33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lvl="0" eaLnBrk="1" hangingPunct="1"/>
              <a:r>
                <a:rPr lang="en-US" altLang="zh-CN" sz="2400" i="0" dirty="0">
                  <a:solidFill>
                    <a:srgbClr val="FF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=1</a:t>
              </a:r>
              <a:endParaRPr lang="en-US" altLang="zh-CN" sz="2400" i="0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8218" y="857568"/>
            <a:ext cx="7385050" cy="446405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" name="文本框 1"/>
          <p:cNvSpPr txBox="1"/>
          <p:nvPr/>
        </p:nvSpPr>
        <p:spPr>
          <a:xfrm>
            <a:off x="1462405" y="5490845"/>
            <a:ext cx="9266555" cy="120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eaLnBrk="1" hangingPunct="1">
              <a:lnSpc>
                <a:spcPct val="130000"/>
              </a:lnSpc>
            </a:pPr>
            <a:r>
              <a:rPr lang="zh-CN" altLang="en-US" sz="2800">
                <a:solidFill>
                  <a:schemeClr val="bg1"/>
                </a:solidFill>
              </a:rPr>
              <a:t>语义符号化  </a:t>
            </a:r>
            <a:r>
              <a:rPr lang="en-US" altLang="zh-CN" sz="2800">
                <a:solidFill>
                  <a:schemeClr val="bg1"/>
                </a:solidFill>
              </a:rPr>
              <a:t>——  </a:t>
            </a:r>
            <a:r>
              <a:rPr lang="zh-CN" altLang="en-US" sz="2800">
                <a:solidFill>
                  <a:schemeClr val="bg1"/>
                </a:solidFill>
              </a:rPr>
              <a:t>符号计算化  </a:t>
            </a:r>
            <a:r>
              <a:rPr lang="en-US" altLang="zh-CN" sz="2800">
                <a:solidFill>
                  <a:schemeClr val="bg1"/>
                </a:solidFill>
              </a:rPr>
              <a:t>——  </a:t>
            </a:r>
            <a:r>
              <a:rPr lang="zh-CN" altLang="en-US" sz="2800">
                <a:solidFill>
                  <a:schemeClr val="bg1"/>
                </a:solidFill>
              </a:rPr>
              <a:t>计算</a:t>
            </a:r>
            <a:r>
              <a:rPr lang="en-US" altLang="zh-CN" sz="2800">
                <a:solidFill>
                  <a:schemeClr val="bg1"/>
                </a:solidFill>
              </a:rPr>
              <a:t>0(</a:t>
            </a:r>
            <a:r>
              <a:rPr lang="zh-CN" altLang="en-US" sz="2800">
                <a:solidFill>
                  <a:schemeClr val="bg1"/>
                </a:solidFill>
              </a:rPr>
              <a:t>和</a:t>
            </a:r>
            <a:r>
              <a:rPr lang="en-US" altLang="zh-CN" sz="2800">
                <a:solidFill>
                  <a:schemeClr val="bg1"/>
                </a:solidFill>
              </a:rPr>
              <a:t>)1</a:t>
            </a:r>
            <a:r>
              <a:rPr lang="zh-CN" altLang="en-US" sz="2800">
                <a:solidFill>
                  <a:schemeClr val="bg1"/>
                </a:solidFill>
              </a:rPr>
              <a:t>化</a:t>
            </a:r>
            <a:endParaRPr lang="zh-CN" altLang="en-US" sz="2800">
              <a:solidFill>
                <a:schemeClr val="bg1"/>
              </a:solidFill>
            </a:endParaRPr>
          </a:p>
          <a:p>
            <a:pPr lvl="0"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chemeClr val="bg1"/>
                </a:solidFill>
              </a:rPr>
              <a:t>—— 0(</a:t>
            </a:r>
            <a:r>
              <a:rPr lang="zh-CN" altLang="en-US" sz="2800">
                <a:solidFill>
                  <a:schemeClr val="bg1"/>
                </a:solidFill>
              </a:rPr>
              <a:t>和</a:t>
            </a:r>
            <a:r>
              <a:rPr lang="en-US" altLang="zh-CN" sz="2800">
                <a:solidFill>
                  <a:schemeClr val="bg1"/>
                </a:solidFill>
              </a:rPr>
              <a:t>) 1</a:t>
            </a:r>
            <a:r>
              <a:rPr lang="zh-CN" altLang="en-US" sz="2800">
                <a:solidFill>
                  <a:schemeClr val="bg1"/>
                </a:solidFill>
              </a:rPr>
              <a:t>自动化</a:t>
            </a:r>
            <a:r>
              <a:rPr lang="en-US" altLang="zh-CN" sz="2800">
                <a:solidFill>
                  <a:schemeClr val="bg1"/>
                </a:solidFill>
              </a:rPr>
              <a:t>——  </a:t>
            </a:r>
            <a:r>
              <a:rPr lang="zh-CN" altLang="en-US" sz="2800">
                <a:solidFill>
                  <a:schemeClr val="bg1"/>
                </a:solidFill>
              </a:rPr>
              <a:t>分层构造化</a:t>
            </a:r>
            <a:r>
              <a:rPr lang="en-US" altLang="zh-CN" sz="2800">
                <a:solidFill>
                  <a:schemeClr val="bg1"/>
                </a:solidFill>
              </a:rPr>
              <a:t>——  </a:t>
            </a:r>
            <a:r>
              <a:rPr lang="zh-CN" altLang="en-US" sz="2800">
                <a:solidFill>
                  <a:schemeClr val="bg1"/>
                </a:solidFill>
              </a:rPr>
              <a:t>构造集成化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245" y="1036955"/>
            <a:ext cx="1097280" cy="2025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小结</a:t>
            </a:r>
            <a:endParaRPr lang="zh-CN" altLang="en-US" sz="60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1740" y="2221230"/>
            <a:ext cx="9338310" cy="10972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>
                <a:solidFill>
                  <a:schemeClr val="bg1"/>
                </a:solidFill>
              </a:rPr>
              <a:t>Thank you for watching~</a:t>
            </a:r>
            <a:endParaRPr lang="en-US" altLang="zh-CN" sz="6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1025525" y="1024255"/>
            <a:ext cx="10236200" cy="5092700"/>
          </a:xfrm>
          <a:prstGeom prst="roundRect">
            <a:avLst>
              <a:gd name="adj" fmla="val 2453"/>
            </a:avLst>
          </a:prstGeom>
          <a:solidFill>
            <a:srgbClr val="333333">
              <a:alpha val="51000"/>
            </a:srgbClr>
          </a:solidFill>
          <a:ln>
            <a:solidFill>
              <a:srgbClr val="F8F8F8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457200" y="2692400"/>
            <a:ext cx="1473200" cy="1473200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zh-CN" altLang="en-US" sz="320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目录</a:t>
            </a:r>
            <a:endParaRPr lang="zh-CN" altLang="en-US" sz="3200" smtClean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black">
          <a:xfrm>
            <a:off x="3038701" y="1639957"/>
            <a:ext cx="4929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符号化、计算化示例</a:t>
            </a:r>
            <a:r>
              <a:rPr lang="en-US" altLang="zh-CN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易经</a:t>
            </a:r>
            <a:endParaRPr lang="zh-CN" altLang="en-US" sz="2400" dirty="0">
              <a:solidFill>
                <a:srgbClr val="F8F8F8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26" name="椭圆 25"/>
          <p:cNvSpPr/>
          <p:nvPr>
            <p:custDataLst>
              <p:tags r:id="rId4"/>
            </p:custDataLst>
          </p:nvPr>
        </p:nvSpPr>
        <p:spPr>
          <a:xfrm>
            <a:off x="2519787" y="1652657"/>
            <a:ext cx="438179" cy="438179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1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3635601" y="2425700"/>
            <a:ext cx="4929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符号化、计算化示例</a:t>
            </a:r>
            <a:r>
              <a:rPr lang="en-US" altLang="zh-CN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逻辑</a:t>
            </a:r>
            <a:endParaRPr lang="zh-CN" altLang="en-US" sz="2400" dirty="0">
              <a:solidFill>
                <a:srgbClr val="F8F8F8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>
            <p:custDataLst>
              <p:tags r:id="rId6"/>
            </p:custDataLst>
          </p:nvPr>
        </p:nvSpPr>
        <p:spPr>
          <a:xfrm>
            <a:off x="3116687" y="2438400"/>
            <a:ext cx="438179" cy="438179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1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black">
          <a:xfrm>
            <a:off x="3951967" y="3340100"/>
            <a:ext cx="4929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计算</a:t>
            </a:r>
            <a:r>
              <a:rPr lang="en-US" altLang="zh-CN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0/1</a:t>
            </a:r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化示例</a:t>
            </a:r>
            <a:r>
              <a:rPr lang="en-US" altLang="zh-CN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数值化信息</a:t>
            </a:r>
            <a:endParaRPr lang="zh-CN" altLang="en-US" sz="2400" dirty="0">
              <a:solidFill>
                <a:srgbClr val="F8F8F8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8"/>
            </p:custDataLst>
          </p:nvPr>
        </p:nvSpPr>
        <p:spPr>
          <a:xfrm>
            <a:off x="3433053" y="3352800"/>
            <a:ext cx="438179" cy="438179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5" name="椭圆 34"/>
          <p:cNvSpPr/>
          <p:nvPr>
            <p:custDataLst>
              <p:tags r:id="rId9"/>
            </p:custDataLst>
          </p:nvPr>
        </p:nvSpPr>
        <p:spPr>
          <a:xfrm>
            <a:off x="3116687" y="4254500"/>
            <a:ext cx="438179" cy="438179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7" name="Rectangle 6"/>
          <p:cNvSpPr>
            <a:spLocks noChangeArrowheads="1"/>
          </p:cNvSpPr>
          <p:nvPr>
            <p:custDataLst>
              <p:tags r:id="rId10"/>
            </p:custDataLst>
          </p:nvPr>
        </p:nvSpPr>
        <p:spPr bwMode="black">
          <a:xfrm>
            <a:off x="3038701" y="5118100"/>
            <a:ext cx="4929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自动化</a:t>
            </a:r>
            <a:r>
              <a:rPr lang="en-US" altLang="zh-CN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0/1</a:t>
            </a:r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示例</a:t>
            </a:r>
            <a:r>
              <a:rPr lang="en-US" altLang="zh-CN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  <a:t>电子技术实现</a:t>
            </a:r>
            <a:endParaRPr lang="zh-CN" altLang="en-US" sz="2400" dirty="0">
              <a:solidFill>
                <a:srgbClr val="F8F8F8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2519787" y="5130800"/>
            <a:ext cx="438179" cy="438179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5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32225" y="4254500"/>
            <a:ext cx="5049520" cy="457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计算</a:t>
            </a:r>
            <a:r>
              <a:rPr lang="en-US" altLang="zh-CN" sz="2400">
                <a:solidFill>
                  <a:schemeClr val="bg1"/>
                </a:solidFill>
              </a:rPr>
              <a:t>0/1</a:t>
            </a:r>
            <a:r>
              <a:rPr lang="zh-CN" altLang="en-US" sz="2400">
                <a:solidFill>
                  <a:schemeClr val="bg1"/>
                </a:solidFill>
              </a:rPr>
              <a:t>化示例</a:t>
            </a:r>
            <a:r>
              <a:rPr lang="en-US" altLang="zh-CN" sz="2400">
                <a:solidFill>
                  <a:schemeClr val="bg1"/>
                </a:solidFill>
              </a:rPr>
              <a:t>——</a:t>
            </a:r>
            <a:r>
              <a:rPr lang="zh-CN" altLang="en-US" sz="2400">
                <a:solidFill>
                  <a:schemeClr val="bg1"/>
                </a:solidFill>
              </a:rPr>
              <a:t>非数值性信息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05205" y="2663420"/>
            <a:ext cx="11073600" cy="21456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符号化、计算化示例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易经</a:t>
            </a:r>
            <a:br>
              <a:rPr lang="zh-CN" altLang="en-US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</a:br>
            <a:endParaRPr lang="zh-CN" altLang="en-US" dirty="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57200" y="2663372"/>
            <a:ext cx="1473200" cy="147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8800" b="1" smtClean="0">
                <a:solidFill>
                  <a:schemeClr val="accent1"/>
                </a:solidFill>
              </a:rPr>
              <a:t>1</a:t>
            </a:r>
            <a:endParaRPr lang="en-US" altLang="zh-CN" sz="8800" b="1" smtClean="0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black">
          <a:xfrm>
            <a:off x="1333408" y="1221121"/>
            <a:ext cx="514350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anchor="ctr" anchorCtr="0">
            <a:normAutofit/>
          </a:bodyPr>
          <a:lstStyle/>
          <a:p>
            <a:pPr algn="ctr"/>
            <a:r>
              <a:rPr lang="en-US" altLang="zh-CN" sz="32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About</a:t>
            </a:r>
            <a:r>
              <a:rPr lang="zh-CN" altLang="en-US" sz="32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易经</a:t>
            </a:r>
            <a:r>
              <a:rPr lang="en-US" altLang="zh-CN" sz="3200" b="1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~</a:t>
            </a:r>
            <a:endParaRPr lang="en-US" altLang="zh-CN" sz="3200" b="1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737416" y="2052937"/>
            <a:ext cx="9042400" cy="343872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易经是什么：自然现象及其变化规律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易经如何表达自然现象：将现象抽象为符号，利用符号组合表达自然现象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易经怎样区分各种组合要素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: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区分与命名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——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术语体系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易经怎样研究自然变化：基于符号组合进行演算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5.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易经中为什么称乾坤不称天地：将符号再赋予语义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——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抽象与具体化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316502" y="1019266"/>
            <a:ext cx="740229" cy="740229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737145" y="1477647"/>
            <a:ext cx="319313" cy="319313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68458" y="14515"/>
            <a:ext cx="1107802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buNone/>
              <a:defRPr sz="2800">
                <a:solidFill>
                  <a:srgbClr val="F8F8F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2.1  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符号化、计算化示例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易经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170" y="3259455"/>
            <a:ext cx="3044190" cy="31623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9670" y="2764790"/>
            <a:ext cx="11073765" cy="2145665"/>
          </a:xfrm>
        </p:spPr>
        <p:txBody>
          <a:bodyPr/>
          <a:p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符号化、计算化示例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逻辑</a:t>
            </a:r>
            <a:br>
              <a:rPr lang="zh-CN" altLang="en-US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</a:b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926465" y="2959100"/>
            <a:ext cx="204724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zh-CN" sz="4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768" y="231685"/>
            <a:ext cx="11078029" cy="696686"/>
          </a:xfrm>
        </p:spPr>
        <p:txBody>
          <a:bodyPr>
            <a:normAutofit fontScale="90000"/>
          </a:bodyPr>
          <a:p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2.2  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符号化、计算化示例</a:t>
            </a:r>
            <a:r>
              <a:rPr lang="en-US" altLang="zh-CN" dirty="0">
                <a:latin typeface="+mn-lt"/>
                <a:ea typeface="+mn-ea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+mn-lt"/>
                <a:ea typeface="+mn-ea"/>
                <a:sym typeface="Arial" panose="020B0604020202020204" pitchFamily="34" charset="0"/>
              </a:rPr>
              <a:t>逻辑</a:t>
            </a:r>
            <a:br>
              <a:rPr lang="zh-CN" altLang="en-US" dirty="0">
                <a:solidFill>
                  <a:srgbClr val="F8F8F8"/>
                </a:solidFill>
                <a:latin typeface="+mn-lt"/>
                <a:ea typeface="+mn-ea"/>
                <a:sym typeface="Arial" panose="020B0604020202020204" pitchFamily="34" charset="0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25295"/>
            <a:ext cx="10515600" cy="4451350"/>
          </a:xfrm>
        </p:spPr>
        <p:txBody>
          <a:bodyPr/>
          <a:p>
            <a:r>
              <a:rPr lang="zh-CN" altLang="en-US"/>
              <a:t>逻辑是指事物因果之间所遵循的规律，是现实中普适的思维方式。</a:t>
            </a:r>
            <a:endParaRPr lang="zh-CN" altLang="en-US"/>
          </a:p>
          <a:p>
            <a:r>
              <a:rPr lang="zh-CN" altLang="en-US"/>
              <a:t>逻辑的基本表现形式是命题和推理。</a:t>
            </a:r>
            <a:endParaRPr lang="zh-CN" altLang="en-US"/>
          </a:p>
          <a:p>
            <a:r>
              <a:rPr lang="zh-CN" altLang="en-US"/>
              <a:t>逻辑研究有形式逻辑、数理逻辑、时序逻辑、布尔代数等。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-1839" b="-10135"/>
          <a:stretch>
            <a:fillRect/>
          </a:stretch>
        </p:blipFill>
        <p:spPr>
          <a:xfrm>
            <a:off x="1210945" y="4320540"/>
            <a:ext cx="13204825" cy="7854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800"/>
              <a:t> </a:t>
            </a:r>
            <a:r>
              <a:rPr lang="zh-CN" altLang="en-US" sz="4800"/>
              <a:t>计算</a:t>
            </a:r>
            <a:r>
              <a:rPr lang="en-US" altLang="zh-CN" sz="4800"/>
              <a:t>0/1</a:t>
            </a:r>
            <a:r>
              <a:rPr lang="zh-CN" altLang="en-US" sz="4800"/>
              <a:t>化示例</a:t>
            </a:r>
            <a:r>
              <a:rPr lang="en-US" altLang="zh-CN" sz="4800"/>
              <a:t>——</a:t>
            </a:r>
            <a:r>
              <a:rPr lang="zh-CN" altLang="en-US" sz="4800"/>
              <a:t>数值性信息</a:t>
            </a:r>
            <a:endParaRPr lang="zh-CN" altLang="en-US" sz="4800"/>
          </a:p>
        </p:txBody>
      </p:sp>
      <p:sp>
        <p:nvSpPr>
          <p:cNvPr id="3" name="文本框 2"/>
          <p:cNvSpPr txBox="1"/>
          <p:nvPr/>
        </p:nvSpPr>
        <p:spPr>
          <a:xfrm>
            <a:off x="866775" y="3017520"/>
            <a:ext cx="15087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accent1"/>
                </a:solidFill>
              </a:rPr>
              <a:t>3</a:t>
            </a:r>
            <a:endParaRPr lang="en-US" altLang="zh-CN" sz="48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663" y="247560"/>
            <a:ext cx="11078029" cy="696686"/>
          </a:xfrm>
        </p:spPr>
        <p:txBody>
          <a:bodyPr>
            <a:normAutofit fontScale="90000"/>
          </a:bodyPr>
          <a:p>
            <a:r>
              <a:rPr lang="en-US" altLang="zh-CN"/>
              <a:t>2.3 </a:t>
            </a:r>
            <a:r>
              <a:rPr lang="zh-CN" altLang="en-US">
                <a:sym typeface="+mn-ea"/>
              </a:rPr>
              <a:t>计算</a:t>
            </a:r>
            <a:r>
              <a:rPr lang="en-US" altLang="zh-CN">
                <a:sym typeface="+mn-ea"/>
              </a:rPr>
              <a:t>0/1</a:t>
            </a:r>
            <a:r>
              <a:rPr lang="zh-CN" altLang="en-US">
                <a:sym typeface="+mn-ea"/>
              </a:rPr>
              <a:t>化示例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数值性信息</a:t>
            </a:r>
            <a:br>
              <a:rPr lang="zh-CN" altLang="en-US"/>
            </a:b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用二进制来表示：基于二进制的规则简单，能够与逻辑运算统一，              </a:t>
            </a:r>
            <a:r>
              <a:rPr lang="en-US" altLang="zh-CN"/>
              <a:t>			</a:t>
            </a:r>
            <a:r>
              <a:rPr lang="zh-CN" altLang="en-US"/>
              <a:t>便于元器件实现。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1511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815" y="2187575"/>
            <a:ext cx="5237163" cy="139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20198"/>
            <a:ext cx="5254625" cy="132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9AAEA801DA7A888AF26AFAFA57B0E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70" y="2242185"/>
            <a:ext cx="5680075" cy="312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888" y="427265"/>
            <a:ext cx="11078029" cy="696686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2.3 </a:t>
            </a:r>
            <a:r>
              <a:rPr lang="zh-CN" altLang="en-US">
                <a:sym typeface="+mn-ea"/>
              </a:rPr>
              <a:t>计算</a:t>
            </a:r>
            <a:r>
              <a:rPr lang="en-US" altLang="zh-CN">
                <a:sym typeface="+mn-ea"/>
              </a:rPr>
              <a:t>0/1</a:t>
            </a:r>
            <a:r>
              <a:rPr lang="zh-CN" altLang="en-US">
                <a:sym typeface="+mn-ea"/>
              </a:rPr>
              <a:t>化示例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数值性信息</a:t>
            </a:r>
            <a:br>
              <a:rPr lang="zh-CN" altLang="en-US">
                <a:sym typeface="+mn-ea"/>
              </a:rPr>
            </a:br>
            <a:br>
              <a:rPr lang="en-US" altLang="zh-CN"/>
            </a:br>
            <a:endParaRPr lang="zh-CN" altLang="en-US"/>
          </a:p>
        </p:txBody>
      </p:sp>
      <p:pic>
        <p:nvPicPr>
          <p:cNvPr id="24579" name="Picture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9485" y="981075"/>
            <a:ext cx="10132060" cy="52755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a"/>
  <p:tag name="KSO_WM_UNIT_INDEX" val="1"/>
  <p:tag name="KSO_WM_UNIT_ID" val="custom160169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l_h_f"/>
  <p:tag name="KSO_WM_UNIT_INDEX" val="1_3_1"/>
  <p:tag name="KSO_WM_UNIT_ID" val="custom160169_10*l_h_f*1_3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l_i"/>
  <p:tag name="KSO_WM_UNIT_INDEX" val="1_3"/>
  <p:tag name="KSO_WM_UNIT_ID" val="custom160169_10*l_i*1_3"/>
  <p:tag name="KSO_WM_UNIT_CLEAR" val="1"/>
  <p:tag name="KSO_WM_UNIT_LAYERLEVEL" val="1_1"/>
  <p:tag name="KSO_WM_DIAGRAM_GROUP_CODE" val="l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l_i"/>
  <p:tag name="KSO_WM_UNIT_INDEX" val="1_4"/>
  <p:tag name="KSO_WM_UNIT_ID" val="custom160169_10*l_i*1_4"/>
  <p:tag name="KSO_WM_UNIT_CLEAR" val="1"/>
  <p:tag name="KSO_WM_UNIT_LAYERLEVEL" val="1_1"/>
  <p:tag name="KSO_WM_DIAGRAM_GROUP_CODE" val="l1-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l_h_f"/>
  <p:tag name="KSO_WM_UNIT_INDEX" val="1_5_1"/>
  <p:tag name="KSO_WM_UNIT_ID" val="custom160169_10*l_h_f*1_5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l_i"/>
  <p:tag name="KSO_WM_UNIT_INDEX" val="1_5"/>
  <p:tag name="KSO_WM_UNIT_ID" val="custom160169_10*l_i*1_5"/>
  <p:tag name="KSO_WM_UNIT_CLEAR" val="1"/>
  <p:tag name="KSO_WM_UNIT_LAYERLEVEL" val="1_1"/>
  <p:tag name="KSO_WM_DIAGRAM_GROUP_CODE" val="l1-1"/>
</p:tagLst>
</file>

<file path=ppt/tags/tag15.xml><?xml version="1.0" encoding="utf-8"?>
<p:tagLst xmlns:p="http://schemas.openxmlformats.org/presentationml/2006/main">
  <p:tag name="KSO_WM_TEMPLATE_CATEGORY" val="custom"/>
  <p:tag name="KSO_WM_TEMPLATE_INDEX" val="160169"/>
  <p:tag name="KSO_WM_TAG_VERSION" val="1.0"/>
  <p:tag name="KSO_WM_SLIDE_ID" val="custom160169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a"/>
  <p:tag name="KSO_WM_UNIT_INDEX" val="1"/>
  <p:tag name="KSO_WM_UNIT_ID" val="custom160169_12*a*1"/>
  <p:tag name="KSO_WM_UNIT_CLEAR" val="1"/>
  <p:tag name="KSO_WM_UNIT_LAYERLEVEL" val="1"/>
  <p:tag name="KSO_WM_UNIT_VALUE" val="5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e"/>
  <p:tag name="KSO_WM_UNIT_INDEX" val="1"/>
  <p:tag name="KSO_WM_UNIT_ID" val="custom160169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1"/>
</p:tagLst>
</file>

<file path=ppt/tags/tag18.xml><?xml version="1.0" encoding="utf-8"?>
<p:tagLst xmlns:p="http://schemas.openxmlformats.org/presentationml/2006/main">
  <p:tag name="KSO_WM_TEMPLATE_CATEGORY" val="custom"/>
  <p:tag name="KSO_WM_TEMPLATE_INDEX" val="160169"/>
  <p:tag name="KSO_WM_TAG_VERSION" val="1.0"/>
  <p:tag name="KSO_WM_SLIDE_ID" val="custom160169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h_a"/>
  <p:tag name="KSO_WM_UNIT_INDEX" val="1_1"/>
  <p:tag name="KSO_WM_UNIT_ID" val="custom160169_25*h_a*1_1"/>
  <p:tag name="KSO_WM_UNIT_CLEAR" val="1"/>
  <p:tag name="KSO_WM_UNIT_LAYERLEVEL" val="1_1"/>
  <p:tag name="KSO_WM_UNIT_VALUE" val="14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b"/>
  <p:tag name="KSO_WM_UNIT_INDEX" val="1"/>
  <p:tag name="KSO_WM_UNIT_ID" val="custom160169_1*b*1"/>
  <p:tag name="KSO_WM_UNIT_CLEAR" val="1"/>
  <p:tag name="KSO_WM_UNIT_LAYERLEVEL" val="1"/>
  <p:tag name="KSO_WM_UNIT_VALUE" val="3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h_f"/>
  <p:tag name="KSO_WM_UNIT_INDEX" val="1_1"/>
  <p:tag name="KSO_WM_UNIT_ID" val="custom160169_25*h_f*1_1"/>
  <p:tag name="KSO_WM_UNIT_CLEAR" val="1"/>
  <p:tag name="KSO_WM_UNIT_LAYERLEVEL" val="1_1"/>
  <p:tag name="KSO_WM_UNIT_VALUE" val="304"/>
  <p:tag name="KSO_WM_UNIT_HIGHLIGHT" val="0"/>
  <p:tag name="KSO_WM_UNIT_COMPATIBLE" val="0"/>
  <p:tag name="KSO_WM_UNIT_PRESET_TEXT_INDEX" val="5"/>
  <p:tag name="KSO_WM_UNIT_PRESET_TEXT_LEN" val="232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9_25*i*2"/>
  <p:tag name="KSO_WM_TEMPLATE_CATEGORY" val="custom"/>
  <p:tag name="KSO_WM_TEMPLATE_INDEX" val="160169"/>
  <p:tag name="KSO_WM_UNIT_INDEX" val="2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9_25*i*3"/>
  <p:tag name="KSO_WM_TEMPLATE_CATEGORY" val="custom"/>
  <p:tag name="KSO_WM_TEMPLATE_INDEX" val="160169"/>
  <p:tag name="KSO_WM_UNIT_INDEX" val="3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a"/>
  <p:tag name="KSO_WM_UNIT_INDEX" val="1"/>
  <p:tag name="KSO_WM_UNIT_ID" val="custom160169_25*a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p="http://schemas.openxmlformats.org/presentationml/2006/main">
  <p:tag name="PAGETYPE" val="图表页"/>
  <p:tag name="KSO_WM_TEMPLATE_CATEGORY" val="custom"/>
  <p:tag name="KSO_WM_TEMPLATE_INDEX" val="160169"/>
  <p:tag name="KSO_WM_TAG_VERSION" val="1.0"/>
  <p:tag name="KSO_WM_SLIDE_ID" val="custom160169_25"/>
  <p:tag name="KSO_WM_SLIDE_INDEX" val="25"/>
  <p:tag name="KSO_WM_SLIDE_ITEM_CNT" val="1"/>
  <p:tag name="KSO_WM_SLIDE_LAYOUT" val="a_h"/>
  <p:tag name="KSO_WM_SLIDE_LAYOUT_CNT" val="1_1"/>
  <p:tag name="KSO_WM_SLIDE_TYPE" val="text"/>
  <p:tag name="KSO_WM_BEAUTIFY_FLAG" val="#wm#"/>
  <p:tag name="KSO_WM_SLIDE_POSITION" val="148*142"/>
  <p:tag name="KSO_WM_SLIDE_SIZE" val="722*336"/>
</p:tagLst>
</file>

<file path=ppt/tags/tag3.xml><?xml version="1.0" encoding="utf-8"?>
<p:tagLst xmlns:p="http://schemas.openxmlformats.org/presentationml/2006/main">
  <p:tag name="KSO_WM_TEMPLATE_THUMBS_INDEX" val="1、4、5、9、12、17、21、25、27、28、29"/>
  <p:tag name="KSO_WM_TEMPLATE_CATEGORY" val="custom"/>
  <p:tag name="KSO_WM_TEMPLATE_INDEX" val="160169"/>
  <p:tag name="KSO_WM_TAG_VERSION" val="1.0"/>
  <p:tag name="KSO_WM_SLIDE_ID" val="custom160169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169_10*i*0"/>
  <p:tag name="KSO_WM_TEMPLATE_CATEGORY" val="custom"/>
  <p:tag name="KSO_WM_TEMPLATE_INDEX" val="160169"/>
  <p:tag name="KSO_WM_UNIT_INDEX" val="0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a"/>
  <p:tag name="KSO_WM_UNIT_INDEX" val="1"/>
  <p:tag name="KSO_WM_UNIT_ID" val="custom160169_10*a*1"/>
  <p:tag name="KSO_WM_UNIT_CLEAR" val="1"/>
  <p:tag name="KSO_WM_UNIT_LAYERLEVEL" val="1"/>
  <p:tag name="KSO_WM_UNIT_ISCONTENTSTITLE" val="1"/>
  <p:tag name="KSO_WM_UNIT_VALUE" val="12"/>
  <p:tag name="KSO_WM_UNIT_HIGHLIGHT" val="0"/>
  <p:tag name="KSO_WM_UNIT_COMPATIBLE" val="0"/>
  <p:tag name="KSO_WM_UNIT_PRESET_TEXT" val="目录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l_h_f"/>
  <p:tag name="KSO_WM_UNIT_INDEX" val="1_1_1"/>
  <p:tag name="KSO_WM_UNIT_ID" val="custom160169_10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l_i"/>
  <p:tag name="KSO_WM_UNIT_INDEX" val="1_1"/>
  <p:tag name="KSO_WM_UNIT_ID" val="custom160169_10*l_i*1_1"/>
  <p:tag name="KSO_WM_UNIT_CLEAR" val="1"/>
  <p:tag name="KSO_WM_UNIT_LAYERLEVEL" val="1_1"/>
  <p:tag name="KSO_WM_DIAGRAM_GROUP_CODE" val="l1-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l_h_f"/>
  <p:tag name="KSO_WM_UNIT_INDEX" val="1_2_1"/>
  <p:tag name="KSO_WM_UNIT_ID" val="custom160169_10*l_h_f*1_2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69"/>
  <p:tag name="KSO_WM_UNIT_TYPE" val="l_i"/>
  <p:tag name="KSO_WM_UNIT_INDEX" val="1_2"/>
  <p:tag name="KSO_WM_UNIT_ID" val="custom160169_10*l_i*1_2"/>
  <p:tag name="KSO_WM_UNIT_CLEAR" val="1"/>
  <p:tag name="KSO_WM_UNIT_LAYERLEVEL" val="1_1"/>
  <p:tag name="KSO_WM_DIAGRAM_GROUP_CODE" val="l1-1"/>
</p:tagLst>
</file>

<file path=ppt/theme/theme1.xml><?xml version="1.0" encoding="utf-8"?>
<a:theme xmlns:a="http://schemas.openxmlformats.org/drawingml/2006/main" name="1_Office 主题">
  <a:themeElements>
    <a:clrScheme name="自定义 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53C66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8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WPS 演示</Application>
  <PresentationFormat>宽屏</PresentationFormat>
  <Paragraphs>131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Times New Roman</vt:lpstr>
      <vt:lpstr>华文宋体</vt:lpstr>
      <vt:lpstr>隶书</vt:lpstr>
      <vt:lpstr>黑体</vt:lpstr>
      <vt:lpstr>微软雅黑</vt:lpstr>
      <vt:lpstr>Calibri</vt:lpstr>
      <vt:lpstr>1_Office 主题</vt:lpstr>
      <vt:lpstr>第二讲  符号化、计算化与自动化</vt:lpstr>
      <vt:lpstr>PowerPoint 演示文稿</vt:lpstr>
      <vt:lpstr>符号化、计算化示例——易经 </vt:lpstr>
      <vt:lpstr>PowerPoint 演示文稿</vt:lpstr>
      <vt:lpstr>符号化、计算化示例——逻辑 </vt:lpstr>
      <vt:lpstr>2.2  符号化、计算化示例——逻辑 </vt:lpstr>
      <vt:lpstr> 计算0/1化示例——数值性信息</vt:lpstr>
      <vt:lpstr>2.3 计算0/1化示例——数值性信息 </vt:lpstr>
      <vt:lpstr>2.3 计算0/1化示例——数值性信息  </vt:lpstr>
      <vt:lpstr>计算0/1化示例——非数值性信息 </vt:lpstr>
      <vt:lpstr>2.4  计算0/1化示例——非数值性信息 </vt:lpstr>
      <vt:lpstr>2.4  计算0/1化示例——非数值性信息</vt:lpstr>
      <vt:lpstr>2.4  计算0/1化示例——非数值性信息</vt:lpstr>
      <vt:lpstr>自动化0/1示例——电子技术实现 </vt:lpstr>
      <vt:lpstr>2.5  自动化0/1示例——电子技术实现 </vt:lpstr>
      <vt:lpstr>2.5  自动化0/1示例——电子技术实现 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15</cp:revision>
  <dcterms:created xsi:type="dcterms:W3CDTF">2016-09-23T11:59:00Z</dcterms:created>
  <dcterms:modified xsi:type="dcterms:W3CDTF">2016-09-27T13:02:30Z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